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263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340" r:id="rId12"/>
    <p:sldId id="269" r:id="rId13"/>
    <p:sldId id="267" r:id="rId14"/>
    <p:sldId id="270" r:id="rId15"/>
    <p:sldId id="268" r:id="rId16"/>
    <p:sldId id="34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2" autoAdjust="0"/>
    <p:restoredTop sz="82161"/>
  </p:normalViewPr>
  <p:slideViewPr>
    <p:cSldViewPr snapToGrid="0">
      <p:cViewPr varScale="1">
        <p:scale>
          <a:sx n="85" d="100"/>
          <a:sy n="85" d="100"/>
        </p:scale>
        <p:origin x="18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0ADEE-C2DA-4538-B65E-829E7E89C3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F7FFF9-5F76-46A1-B576-2A04DC003021}">
      <dgm:prSet custT="1"/>
      <dgm:spPr/>
      <dgm:t>
        <a:bodyPr/>
        <a:lstStyle/>
        <a:p>
          <a:r>
            <a:rPr lang="cs-CZ" sz="2000" dirty="0"/>
            <a:t>Chování plynů popisuje stavová rovnice</a:t>
          </a:r>
          <a:endParaRPr lang="en-US" sz="2000" dirty="0"/>
        </a:p>
      </dgm:t>
    </dgm:pt>
    <dgm:pt modelId="{9E088B37-BBE9-4C61-9567-577128AA21FF}" type="parTrans" cxnId="{BA2382CE-9771-45BB-B287-1E6BB389589D}">
      <dgm:prSet/>
      <dgm:spPr/>
      <dgm:t>
        <a:bodyPr/>
        <a:lstStyle/>
        <a:p>
          <a:endParaRPr lang="en-US"/>
        </a:p>
      </dgm:t>
    </dgm:pt>
    <dgm:pt modelId="{65F4A6F9-CA61-4835-9640-2D5EBF95C59D}" type="sibTrans" cxnId="{BA2382CE-9771-45BB-B287-1E6BB389589D}">
      <dgm:prSet/>
      <dgm:spPr/>
      <dgm:t>
        <a:bodyPr/>
        <a:lstStyle/>
        <a:p>
          <a:endParaRPr lang="en-US"/>
        </a:p>
      </dgm:t>
    </dgm:pt>
    <dgm:pt modelId="{D7532742-0E94-43F7-9E86-739F185FE930}">
      <dgm:prSet custT="1"/>
      <dgm:spPr/>
      <dgm:t>
        <a:bodyPr/>
        <a:lstStyle/>
        <a:p>
          <a:r>
            <a:rPr lang="cs-CZ" sz="3200" b="1" dirty="0" err="1"/>
            <a:t>pV</a:t>
          </a:r>
          <a:r>
            <a:rPr lang="cs-CZ" sz="3200" b="1" dirty="0"/>
            <a:t>=</a:t>
          </a:r>
          <a:r>
            <a:rPr lang="cs-CZ" sz="3200" b="1" dirty="0" err="1"/>
            <a:t>nRT</a:t>
          </a:r>
          <a:endParaRPr lang="en-US" sz="1300" b="1" dirty="0"/>
        </a:p>
      </dgm:t>
    </dgm:pt>
    <dgm:pt modelId="{2ED89C09-4BCC-44A7-80F4-3787E584F5C4}" type="parTrans" cxnId="{6A1145B5-A1B9-43F4-A05C-8F8D83EE60F6}">
      <dgm:prSet/>
      <dgm:spPr/>
      <dgm:t>
        <a:bodyPr/>
        <a:lstStyle/>
        <a:p>
          <a:endParaRPr lang="en-US"/>
        </a:p>
      </dgm:t>
    </dgm:pt>
    <dgm:pt modelId="{F53B9B53-6AFA-42BF-B621-883D059F2B9B}" type="sibTrans" cxnId="{6A1145B5-A1B9-43F4-A05C-8F8D83EE60F6}">
      <dgm:prSet/>
      <dgm:spPr/>
      <dgm:t>
        <a:bodyPr/>
        <a:lstStyle/>
        <a:p>
          <a:endParaRPr lang="en-US"/>
        </a:p>
      </dgm:t>
    </dgm:pt>
    <dgm:pt modelId="{E5D121AE-07F6-43D3-A894-037D01F04827}">
      <dgm:prSet/>
      <dgm:spPr/>
      <dgm:t>
        <a:bodyPr/>
        <a:lstStyle/>
        <a:p>
          <a:r>
            <a:rPr lang="cs-CZ" b="1" dirty="0"/>
            <a:t>n</a:t>
          </a:r>
          <a:r>
            <a:rPr lang="cs-CZ" dirty="0"/>
            <a:t> a </a:t>
          </a:r>
          <a:r>
            <a:rPr lang="cs-CZ" b="1" dirty="0" err="1"/>
            <a:t>R</a:t>
          </a:r>
          <a:r>
            <a:rPr lang="cs-CZ" dirty="0"/>
            <a:t> jsou konstanty daného plynu</a:t>
          </a:r>
          <a:endParaRPr lang="en-US" dirty="0"/>
        </a:p>
      </dgm:t>
    </dgm:pt>
    <dgm:pt modelId="{B239574C-1EB8-4D4B-AC5A-2CC42C30F949}" type="parTrans" cxnId="{80CFCD60-3EDC-4CC0-B694-23AE836B3D63}">
      <dgm:prSet/>
      <dgm:spPr/>
      <dgm:t>
        <a:bodyPr/>
        <a:lstStyle/>
        <a:p>
          <a:endParaRPr lang="en-US"/>
        </a:p>
      </dgm:t>
    </dgm:pt>
    <dgm:pt modelId="{11EBB46C-7128-480B-8684-3E6BF9B4490E}" type="sibTrans" cxnId="{80CFCD60-3EDC-4CC0-B694-23AE836B3D63}">
      <dgm:prSet/>
      <dgm:spPr/>
      <dgm:t>
        <a:bodyPr/>
        <a:lstStyle/>
        <a:p>
          <a:endParaRPr lang="en-US"/>
        </a:p>
      </dgm:t>
    </dgm:pt>
    <dgm:pt modelId="{78E87DDC-EC04-408C-A204-CA260D2F1507}">
      <dgm:prSet/>
      <dgm:spPr/>
      <dgm:t>
        <a:bodyPr/>
        <a:lstStyle/>
        <a:p>
          <a:r>
            <a:rPr lang="cs-CZ" b="1" dirty="0"/>
            <a:t>p</a:t>
          </a:r>
          <a:r>
            <a:rPr lang="cs-CZ" dirty="0"/>
            <a:t> je tlak </a:t>
          </a:r>
        </a:p>
        <a:p>
          <a:r>
            <a:rPr lang="cs-CZ" b="1" dirty="0"/>
            <a:t>V</a:t>
          </a:r>
          <a:r>
            <a:rPr lang="cs-CZ" dirty="0"/>
            <a:t> je objem </a:t>
          </a:r>
        </a:p>
        <a:p>
          <a:r>
            <a:rPr lang="cs-CZ" b="1" dirty="0"/>
            <a:t>T</a:t>
          </a:r>
          <a:r>
            <a:rPr lang="cs-CZ" dirty="0"/>
            <a:t> je teplota</a:t>
          </a:r>
          <a:endParaRPr lang="en-US" dirty="0"/>
        </a:p>
      </dgm:t>
    </dgm:pt>
    <dgm:pt modelId="{181099F9-A2BB-4B0D-B59F-DE105DBA69CB}" type="parTrans" cxnId="{785351EC-C3FE-4839-9247-90EF7ACBD03C}">
      <dgm:prSet/>
      <dgm:spPr/>
      <dgm:t>
        <a:bodyPr/>
        <a:lstStyle/>
        <a:p>
          <a:endParaRPr lang="en-US"/>
        </a:p>
      </dgm:t>
    </dgm:pt>
    <dgm:pt modelId="{724A4CDD-8075-4538-B1C0-883984550F92}" type="sibTrans" cxnId="{785351EC-C3FE-4839-9247-90EF7ACBD03C}">
      <dgm:prSet/>
      <dgm:spPr/>
      <dgm:t>
        <a:bodyPr/>
        <a:lstStyle/>
        <a:p>
          <a:endParaRPr lang="en-US"/>
        </a:p>
      </dgm:t>
    </dgm:pt>
    <dgm:pt modelId="{F9A65970-5C84-EF40-B083-8A94384160EE}" type="pres">
      <dgm:prSet presAssocID="{8120ADEE-C2DA-4538-B65E-829E7E89C37D}" presName="linear" presStyleCnt="0">
        <dgm:presLayoutVars>
          <dgm:animLvl val="lvl"/>
          <dgm:resizeHandles val="exact"/>
        </dgm:presLayoutVars>
      </dgm:prSet>
      <dgm:spPr/>
    </dgm:pt>
    <dgm:pt modelId="{7621CB20-6796-A342-A51D-1E991EF40F62}" type="pres">
      <dgm:prSet presAssocID="{93F7FFF9-5F76-46A1-B576-2A04DC00302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260ED0-5371-414D-AEEA-5A5928BB7965}" type="pres">
      <dgm:prSet presAssocID="{65F4A6F9-CA61-4835-9640-2D5EBF95C59D}" presName="spacer" presStyleCnt="0"/>
      <dgm:spPr/>
    </dgm:pt>
    <dgm:pt modelId="{B398EFE5-B021-2E43-9484-5B1596B84761}" type="pres">
      <dgm:prSet presAssocID="{D7532742-0E94-43F7-9E86-739F185FE9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47E9D2-CAE2-B94F-B9A5-5EEC8C958BD3}" type="pres">
      <dgm:prSet presAssocID="{F53B9B53-6AFA-42BF-B621-883D059F2B9B}" presName="spacer" presStyleCnt="0"/>
      <dgm:spPr/>
    </dgm:pt>
    <dgm:pt modelId="{21BF271F-1C08-654C-B424-9EC5B1CA73E5}" type="pres">
      <dgm:prSet presAssocID="{E5D121AE-07F6-43D3-A894-037D01F04827}" presName="parentText" presStyleLbl="node1" presStyleIdx="2" presStyleCnt="4">
        <dgm:presLayoutVars>
          <dgm:chMax val="0"/>
          <dgm:bulletEnabled val="1"/>
        </dgm:presLayoutVars>
      </dgm:prSet>
      <dgm:spPr>
        <a:prstGeom prst="teardrop">
          <a:avLst/>
        </a:prstGeom>
      </dgm:spPr>
    </dgm:pt>
    <dgm:pt modelId="{D47BB079-FAF2-F849-892E-9C42C3BE1A7A}" type="pres">
      <dgm:prSet presAssocID="{11EBB46C-7128-480B-8684-3E6BF9B4490E}" presName="spacer" presStyleCnt="0"/>
      <dgm:spPr/>
    </dgm:pt>
    <dgm:pt modelId="{C61D6C9D-A2A6-E344-9569-C690655DBD7E}" type="pres">
      <dgm:prSet presAssocID="{78E87DDC-EC04-408C-A204-CA260D2F1507}" presName="parentText" presStyleLbl="node1" presStyleIdx="3" presStyleCnt="4" custScaleY="134461">
        <dgm:presLayoutVars>
          <dgm:chMax val="0"/>
          <dgm:bulletEnabled val="1"/>
        </dgm:presLayoutVars>
      </dgm:prSet>
      <dgm:spPr>
        <a:prstGeom prst="teardrop">
          <a:avLst/>
        </a:prstGeom>
      </dgm:spPr>
    </dgm:pt>
  </dgm:ptLst>
  <dgm:cxnLst>
    <dgm:cxn modelId="{B2CABA5F-EE75-D941-914E-E2C2D57741EA}" type="presOf" srcId="{D7532742-0E94-43F7-9E86-739F185FE930}" destId="{B398EFE5-B021-2E43-9484-5B1596B84761}" srcOrd="0" destOrd="0" presId="urn:microsoft.com/office/officeart/2005/8/layout/vList2"/>
    <dgm:cxn modelId="{80CFCD60-3EDC-4CC0-B694-23AE836B3D63}" srcId="{8120ADEE-C2DA-4538-B65E-829E7E89C37D}" destId="{E5D121AE-07F6-43D3-A894-037D01F04827}" srcOrd="2" destOrd="0" parTransId="{B239574C-1EB8-4D4B-AC5A-2CC42C30F949}" sibTransId="{11EBB46C-7128-480B-8684-3E6BF9B4490E}"/>
    <dgm:cxn modelId="{8B553A59-2982-F542-AD1E-1BFE40D54B7E}" type="presOf" srcId="{78E87DDC-EC04-408C-A204-CA260D2F1507}" destId="{C61D6C9D-A2A6-E344-9569-C690655DBD7E}" srcOrd="0" destOrd="0" presId="urn:microsoft.com/office/officeart/2005/8/layout/vList2"/>
    <dgm:cxn modelId="{7505518A-8B77-A24B-8A2A-C94E3478EEC7}" type="presOf" srcId="{E5D121AE-07F6-43D3-A894-037D01F04827}" destId="{21BF271F-1C08-654C-B424-9EC5B1CA73E5}" srcOrd="0" destOrd="0" presId="urn:microsoft.com/office/officeart/2005/8/layout/vList2"/>
    <dgm:cxn modelId="{6BD97A98-A14C-434C-A531-C0EE9CED5969}" type="presOf" srcId="{93F7FFF9-5F76-46A1-B576-2A04DC003021}" destId="{7621CB20-6796-A342-A51D-1E991EF40F62}" srcOrd="0" destOrd="0" presId="urn:microsoft.com/office/officeart/2005/8/layout/vList2"/>
    <dgm:cxn modelId="{6A1145B5-A1B9-43F4-A05C-8F8D83EE60F6}" srcId="{8120ADEE-C2DA-4538-B65E-829E7E89C37D}" destId="{D7532742-0E94-43F7-9E86-739F185FE930}" srcOrd="1" destOrd="0" parTransId="{2ED89C09-4BCC-44A7-80F4-3787E584F5C4}" sibTransId="{F53B9B53-6AFA-42BF-B621-883D059F2B9B}"/>
    <dgm:cxn modelId="{E110E5CA-B499-8C4C-A965-7DFDD7063F16}" type="presOf" srcId="{8120ADEE-C2DA-4538-B65E-829E7E89C37D}" destId="{F9A65970-5C84-EF40-B083-8A94384160EE}" srcOrd="0" destOrd="0" presId="urn:microsoft.com/office/officeart/2005/8/layout/vList2"/>
    <dgm:cxn modelId="{BA2382CE-9771-45BB-B287-1E6BB389589D}" srcId="{8120ADEE-C2DA-4538-B65E-829E7E89C37D}" destId="{93F7FFF9-5F76-46A1-B576-2A04DC003021}" srcOrd="0" destOrd="0" parTransId="{9E088B37-BBE9-4C61-9567-577128AA21FF}" sibTransId="{65F4A6F9-CA61-4835-9640-2D5EBF95C59D}"/>
    <dgm:cxn modelId="{785351EC-C3FE-4839-9247-90EF7ACBD03C}" srcId="{8120ADEE-C2DA-4538-B65E-829E7E89C37D}" destId="{78E87DDC-EC04-408C-A204-CA260D2F1507}" srcOrd="3" destOrd="0" parTransId="{181099F9-A2BB-4B0D-B59F-DE105DBA69CB}" sibTransId="{724A4CDD-8075-4538-B1C0-883984550F92}"/>
    <dgm:cxn modelId="{822BDE94-230B-9746-9681-F7F6622A4C26}" type="presParOf" srcId="{F9A65970-5C84-EF40-B083-8A94384160EE}" destId="{7621CB20-6796-A342-A51D-1E991EF40F62}" srcOrd="0" destOrd="0" presId="urn:microsoft.com/office/officeart/2005/8/layout/vList2"/>
    <dgm:cxn modelId="{251FD31C-7FC4-C045-B33C-D6AADD0A5A1A}" type="presParOf" srcId="{F9A65970-5C84-EF40-B083-8A94384160EE}" destId="{BF260ED0-5371-414D-AEEA-5A5928BB7965}" srcOrd="1" destOrd="0" presId="urn:microsoft.com/office/officeart/2005/8/layout/vList2"/>
    <dgm:cxn modelId="{575686BF-56AB-BA42-BDA0-A7C900BFB1F9}" type="presParOf" srcId="{F9A65970-5C84-EF40-B083-8A94384160EE}" destId="{B398EFE5-B021-2E43-9484-5B1596B84761}" srcOrd="2" destOrd="0" presId="urn:microsoft.com/office/officeart/2005/8/layout/vList2"/>
    <dgm:cxn modelId="{2E9C6233-B53E-8745-B2B1-6AC6CD482D19}" type="presParOf" srcId="{F9A65970-5C84-EF40-B083-8A94384160EE}" destId="{8047E9D2-CAE2-B94F-B9A5-5EEC8C958BD3}" srcOrd="3" destOrd="0" presId="urn:microsoft.com/office/officeart/2005/8/layout/vList2"/>
    <dgm:cxn modelId="{AE48D632-662B-0846-84DA-80F99F414AEA}" type="presParOf" srcId="{F9A65970-5C84-EF40-B083-8A94384160EE}" destId="{21BF271F-1C08-654C-B424-9EC5B1CA73E5}" srcOrd="4" destOrd="0" presId="urn:microsoft.com/office/officeart/2005/8/layout/vList2"/>
    <dgm:cxn modelId="{19F1264C-916A-3F42-B4AD-8A665A41458E}" type="presParOf" srcId="{F9A65970-5C84-EF40-B083-8A94384160EE}" destId="{D47BB079-FAF2-F849-892E-9C42C3BE1A7A}" srcOrd="5" destOrd="0" presId="urn:microsoft.com/office/officeart/2005/8/layout/vList2"/>
    <dgm:cxn modelId="{A85E8BFD-D1F0-4248-A4D5-703FEA006FAD}" type="presParOf" srcId="{F9A65970-5C84-EF40-B083-8A94384160EE}" destId="{C61D6C9D-A2A6-E344-9569-C690655DBD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8C7EA-0664-4AA5-A715-EFB1EA5FDE8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EA48DD-66D0-4867-93CF-A28B2A418842}">
      <dgm:prSet/>
      <dgm:spPr/>
      <dgm:t>
        <a:bodyPr/>
        <a:lstStyle/>
        <a:p>
          <a:r>
            <a:rPr lang="cs-CZ"/>
            <a:t>pV/T=nR</a:t>
          </a:r>
          <a:br>
            <a:rPr lang="cs-CZ"/>
          </a:br>
          <a:endParaRPr lang="en-US"/>
        </a:p>
      </dgm:t>
    </dgm:pt>
    <dgm:pt modelId="{CC53D54E-DAEA-4BC4-A19A-D62F6997665E}" type="parTrans" cxnId="{6ACEC4C5-AC2B-4952-AB59-A2CC39679A6A}">
      <dgm:prSet/>
      <dgm:spPr/>
      <dgm:t>
        <a:bodyPr/>
        <a:lstStyle/>
        <a:p>
          <a:endParaRPr lang="en-US"/>
        </a:p>
      </dgm:t>
    </dgm:pt>
    <dgm:pt modelId="{13DB181C-AE6D-4772-AD86-E0B36FC8E427}" type="sibTrans" cxnId="{6ACEC4C5-AC2B-4952-AB59-A2CC39679A6A}">
      <dgm:prSet/>
      <dgm:spPr/>
      <dgm:t>
        <a:bodyPr/>
        <a:lstStyle/>
        <a:p>
          <a:endParaRPr lang="en-US"/>
        </a:p>
      </dgm:t>
    </dgm:pt>
    <dgm:pt modelId="{FF6E2147-4A08-4CB8-A6D9-9AF1A784D9F9}">
      <dgm:prSet/>
      <dgm:spPr/>
      <dgm:t>
        <a:bodyPr/>
        <a:lstStyle/>
        <a:p>
          <a:r>
            <a:rPr lang="cs-CZ" dirty="0"/>
            <a:t>Z toho vyplývá, že kombinace</a:t>
          </a:r>
        </a:p>
        <a:p>
          <a:r>
            <a:rPr lang="cs-CZ" b="1" dirty="0"/>
            <a:t> p, V a T je konstantní</a:t>
          </a:r>
          <a:endParaRPr lang="en-US" b="1" dirty="0"/>
        </a:p>
      </dgm:t>
    </dgm:pt>
    <dgm:pt modelId="{119ACF03-046D-4AD1-9C9B-324026C1BD1A}" type="parTrans" cxnId="{12DC6BA6-7F18-493B-85DB-CF26B774A141}">
      <dgm:prSet/>
      <dgm:spPr/>
      <dgm:t>
        <a:bodyPr/>
        <a:lstStyle/>
        <a:p>
          <a:endParaRPr lang="en-US"/>
        </a:p>
      </dgm:t>
    </dgm:pt>
    <dgm:pt modelId="{4A6C4F8C-0D46-4E33-A450-FB715BD3A8A7}" type="sibTrans" cxnId="{12DC6BA6-7F18-493B-85DB-CF26B774A141}">
      <dgm:prSet/>
      <dgm:spPr/>
      <dgm:t>
        <a:bodyPr/>
        <a:lstStyle/>
        <a:p>
          <a:endParaRPr lang="en-US"/>
        </a:p>
      </dgm:t>
    </dgm:pt>
    <dgm:pt modelId="{E8BE8C7F-1E23-F64B-A516-43CFBAD1CACA}" type="pres">
      <dgm:prSet presAssocID="{58F8C7EA-0664-4AA5-A715-EFB1EA5FDE88}" presName="Name0" presStyleCnt="0">
        <dgm:presLayoutVars>
          <dgm:dir/>
          <dgm:animLvl val="lvl"/>
          <dgm:resizeHandles val="exact"/>
        </dgm:presLayoutVars>
      </dgm:prSet>
      <dgm:spPr/>
    </dgm:pt>
    <dgm:pt modelId="{43494A4D-D1DA-4F44-B214-93C8A7A948DC}" type="pres">
      <dgm:prSet presAssocID="{FF6E2147-4A08-4CB8-A6D9-9AF1A784D9F9}" presName="boxAndChildren" presStyleCnt="0"/>
      <dgm:spPr/>
    </dgm:pt>
    <dgm:pt modelId="{88D648C3-27D0-E643-968F-EC348CBDC4A1}" type="pres">
      <dgm:prSet presAssocID="{FF6E2147-4A08-4CB8-A6D9-9AF1A784D9F9}" presName="parentTextBox" presStyleLbl="node1" presStyleIdx="0" presStyleCnt="2"/>
      <dgm:spPr/>
    </dgm:pt>
    <dgm:pt modelId="{651D12B2-A521-1F48-B530-49E2D8D5CB5F}" type="pres">
      <dgm:prSet presAssocID="{13DB181C-AE6D-4772-AD86-E0B36FC8E427}" presName="sp" presStyleCnt="0"/>
      <dgm:spPr/>
    </dgm:pt>
    <dgm:pt modelId="{A71B3897-58E0-804C-99F1-9ACABC3A0C51}" type="pres">
      <dgm:prSet presAssocID="{B3EA48DD-66D0-4867-93CF-A28B2A418842}" presName="arrowAndChildren" presStyleCnt="0"/>
      <dgm:spPr/>
    </dgm:pt>
    <dgm:pt modelId="{4FD0A6DE-CD67-3C4D-8B9F-401E6A0EB170}" type="pres">
      <dgm:prSet presAssocID="{B3EA48DD-66D0-4867-93CF-A28B2A418842}" presName="parentTextArrow" presStyleLbl="node1" presStyleIdx="1" presStyleCnt="2"/>
      <dgm:spPr/>
    </dgm:pt>
  </dgm:ptLst>
  <dgm:cxnLst>
    <dgm:cxn modelId="{A4913740-81DC-9846-87B7-737BB43B47AB}" type="presOf" srcId="{58F8C7EA-0664-4AA5-A715-EFB1EA5FDE88}" destId="{E8BE8C7F-1E23-F64B-A516-43CFBAD1CACA}" srcOrd="0" destOrd="0" presId="urn:microsoft.com/office/officeart/2005/8/layout/process4"/>
    <dgm:cxn modelId="{ECF5BE53-D10D-EA48-AEA8-E4D19CACF774}" type="presOf" srcId="{FF6E2147-4A08-4CB8-A6D9-9AF1A784D9F9}" destId="{88D648C3-27D0-E643-968F-EC348CBDC4A1}" srcOrd="0" destOrd="0" presId="urn:microsoft.com/office/officeart/2005/8/layout/process4"/>
    <dgm:cxn modelId="{DA4DB856-4D65-DB4C-AE5A-89342FCCDE32}" type="presOf" srcId="{B3EA48DD-66D0-4867-93CF-A28B2A418842}" destId="{4FD0A6DE-CD67-3C4D-8B9F-401E6A0EB170}" srcOrd="0" destOrd="0" presId="urn:microsoft.com/office/officeart/2005/8/layout/process4"/>
    <dgm:cxn modelId="{12DC6BA6-7F18-493B-85DB-CF26B774A141}" srcId="{58F8C7EA-0664-4AA5-A715-EFB1EA5FDE88}" destId="{FF6E2147-4A08-4CB8-A6D9-9AF1A784D9F9}" srcOrd="1" destOrd="0" parTransId="{119ACF03-046D-4AD1-9C9B-324026C1BD1A}" sibTransId="{4A6C4F8C-0D46-4E33-A450-FB715BD3A8A7}"/>
    <dgm:cxn modelId="{6ACEC4C5-AC2B-4952-AB59-A2CC39679A6A}" srcId="{58F8C7EA-0664-4AA5-A715-EFB1EA5FDE88}" destId="{B3EA48DD-66D0-4867-93CF-A28B2A418842}" srcOrd="0" destOrd="0" parTransId="{CC53D54E-DAEA-4BC4-A19A-D62F6997665E}" sibTransId="{13DB181C-AE6D-4772-AD86-E0B36FC8E427}"/>
    <dgm:cxn modelId="{AC8FF60E-FBDA-5841-9993-E8170C08FF0B}" type="presParOf" srcId="{E8BE8C7F-1E23-F64B-A516-43CFBAD1CACA}" destId="{43494A4D-D1DA-4F44-B214-93C8A7A948DC}" srcOrd="0" destOrd="0" presId="urn:microsoft.com/office/officeart/2005/8/layout/process4"/>
    <dgm:cxn modelId="{956F5154-732C-6442-AD3D-9F8B33F9B917}" type="presParOf" srcId="{43494A4D-D1DA-4F44-B214-93C8A7A948DC}" destId="{88D648C3-27D0-E643-968F-EC348CBDC4A1}" srcOrd="0" destOrd="0" presId="urn:microsoft.com/office/officeart/2005/8/layout/process4"/>
    <dgm:cxn modelId="{2AE5B28E-4E75-8846-A1A0-01F561716AAE}" type="presParOf" srcId="{E8BE8C7F-1E23-F64B-A516-43CFBAD1CACA}" destId="{651D12B2-A521-1F48-B530-49E2D8D5CB5F}" srcOrd="1" destOrd="0" presId="urn:microsoft.com/office/officeart/2005/8/layout/process4"/>
    <dgm:cxn modelId="{711BC9FA-AF7C-E045-9319-19C06D79AE48}" type="presParOf" srcId="{E8BE8C7F-1E23-F64B-A516-43CFBAD1CACA}" destId="{A71B3897-58E0-804C-99F1-9ACABC3A0C51}" srcOrd="2" destOrd="0" presId="urn:microsoft.com/office/officeart/2005/8/layout/process4"/>
    <dgm:cxn modelId="{7F91839F-098D-8E49-9006-D46ABAEEFE80}" type="presParOf" srcId="{A71B3897-58E0-804C-99F1-9ACABC3A0C51}" destId="{4FD0A6DE-CD67-3C4D-8B9F-401E6A0EB17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CB20-6796-A342-A51D-1E991EF40F62}">
      <dsp:nvSpPr>
        <dsp:cNvPr id="0" name=""/>
        <dsp:cNvSpPr/>
      </dsp:nvSpPr>
      <dsp:spPr>
        <a:xfrm>
          <a:off x="0" y="136927"/>
          <a:ext cx="6190459" cy="11150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Chování plynů popisuje stavová rovnice</a:t>
          </a:r>
          <a:endParaRPr lang="en-US" sz="2000" kern="1200" dirty="0"/>
        </a:p>
      </dsp:txBody>
      <dsp:txXfrm>
        <a:off x="54434" y="191361"/>
        <a:ext cx="6081591" cy="1006215"/>
      </dsp:txXfrm>
    </dsp:sp>
    <dsp:sp modelId="{B398EFE5-B021-2E43-9484-5B1596B84761}">
      <dsp:nvSpPr>
        <dsp:cNvPr id="0" name=""/>
        <dsp:cNvSpPr/>
      </dsp:nvSpPr>
      <dsp:spPr>
        <a:xfrm>
          <a:off x="0" y="1289450"/>
          <a:ext cx="6190459" cy="1115083"/>
        </a:xfrm>
        <a:prstGeom prst="roundRect">
          <a:avLst/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 err="1"/>
            <a:t>pV</a:t>
          </a:r>
          <a:r>
            <a:rPr lang="cs-CZ" sz="3200" b="1" kern="1200" dirty="0"/>
            <a:t>=</a:t>
          </a:r>
          <a:r>
            <a:rPr lang="cs-CZ" sz="3200" b="1" kern="1200" dirty="0" err="1"/>
            <a:t>nRT</a:t>
          </a:r>
          <a:endParaRPr lang="en-US" sz="1300" b="1" kern="1200" dirty="0"/>
        </a:p>
      </dsp:txBody>
      <dsp:txXfrm>
        <a:off x="54434" y="1343884"/>
        <a:ext cx="6081591" cy="1006215"/>
      </dsp:txXfrm>
    </dsp:sp>
    <dsp:sp modelId="{21BF271F-1C08-654C-B424-9EC5B1CA73E5}">
      <dsp:nvSpPr>
        <dsp:cNvPr id="0" name=""/>
        <dsp:cNvSpPr/>
      </dsp:nvSpPr>
      <dsp:spPr>
        <a:xfrm>
          <a:off x="0" y="2441973"/>
          <a:ext cx="6190459" cy="1115083"/>
        </a:xfrm>
        <a:prstGeom prst="teardrop">
          <a:avLst/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n</a:t>
          </a:r>
          <a:r>
            <a:rPr lang="cs-CZ" sz="1300" kern="1200" dirty="0"/>
            <a:t> a </a:t>
          </a:r>
          <a:r>
            <a:rPr lang="cs-CZ" sz="1300" b="1" kern="1200" dirty="0" err="1"/>
            <a:t>R</a:t>
          </a:r>
          <a:r>
            <a:rPr lang="cs-CZ" sz="1300" kern="1200" dirty="0"/>
            <a:t> jsou konstanty daného plynu</a:t>
          </a:r>
          <a:endParaRPr lang="en-US" sz="1300" kern="1200" dirty="0"/>
        </a:p>
      </dsp:txBody>
      <dsp:txXfrm>
        <a:off x="906572" y="2605273"/>
        <a:ext cx="4377315" cy="788483"/>
      </dsp:txXfrm>
    </dsp:sp>
    <dsp:sp modelId="{C61D6C9D-A2A6-E344-9569-C690655DBD7E}">
      <dsp:nvSpPr>
        <dsp:cNvPr id="0" name=""/>
        <dsp:cNvSpPr/>
      </dsp:nvSpPr>
      <dsp:spPr>
        <a:xfrm>
          <a:off x="0" y="3594496"/>
          <a:ext cx="6190459" cy="1499351"/>
        </a:xfrm>
        <a:prstGeom prst="teardrop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p</a:t>
          </a:r>
          <a:r>
            <a:rPr lang="cs-CZ" sz="1300" kern="1200" dirty="0"/>
            <a:t> je tlak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V</a:t>
          </a:r>
          <a:r>
            <a:rPr lang="cs-CZ" sz="1300" kern="1200" dirty="0"/>
            <a:t> je objem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T</a:t>
          </a:r>
          <a:r>
            <a:rPr lang="cs-CZ" sz="1300" kern="1200" dirty="0"/>
            <a:t> je teplota</a:t>
          </a:r>
          <a:endParaRPr lang="en-US" sz="1300" kern="1200" dirty="0"/>
        </a:p>
      </dsp:txBody>
      <dsp:txXfrm>
        <a:off x="906572" y="3814071"/>
        <a:ext cx="4377315" cy="1060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648C3-27D0-E643-968F-EC348CBDC4A1}">
      <dsp:nvSpPr>
        <dsp:cNvPr id="0" name=""/>
        <dsp:cNvSpPr/>
      </dsp:nvSpPr>
      <dsp:spPr>
        <a:xfrm>
          <a:off x="0" y="2878170"/>
          <a:ext cx="6190459" cy="18883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Z toho vyplývá, že kombinace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/>
            <a:t> p, V a T je konstantní</a:t>
          </a:r>
          <a:endParaRPr lang="en-US" sz="3100" b="1" kern="1200" dirty="0"/>
        </a:p>
      </dsp:txBody>
      <dsp:txXfrm>
        <a:off x="0" y="2878170"/>
        <a:ext cx="6190459" cy="1888391"/>
      </dsp:txXfrm>
    </dsp:sp>
    <dsp:sp modelId="{4FD0A6DE-CD67-3C4D-8B9F-401E6A0EB170}">
      <dsp:nvSpPr>
        <dsp:cNvPr id="0" name=""/>
        <dsp:cNvSpPr/>
      </dsp:nvSpPr>
      <dsp:spPr>
        <a:xfrm rot="10800000">
          <a:off x="0" y="2150"/>
          <a:ext cx="6190459" cy="2904346"/>
        </a:xfrm>
        <a:prstGeom prst="upArrowCallou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pV/T=nR</a:t>
          </a:r>
          <a:br>
            <a:rPr lang="cs-CZ" sz="3100" kern="1200"/>
          </a:br>
          <a:endParaRPr lang="en-US" sz="3100" kern="1200"/>
        </a:p>
      </dsp:txBody>
      <dsp:txXfrm rot="10800000">
        <a:off x="0" y="2150"/>
        <a:ext cx="6190459" cy="1887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E6327-4D9F-8B41-BFBF-9D59F5BCFC34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64CE-AE50-FD4E-BCE7-4D145BA5D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52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64CE-AE50-FD4E-BCE7-4D145BA5DFF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478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64CE-AE50-FD4E-BCE7-4D145BA5DFF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3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64CE-AE50-FD4E-BCE7-4D145BA5DFF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40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64CE-AE50-FD4E-BCE7-4D145BA5DFF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43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64CE-AE50-FD4E-BCE7-4D145BA5DFF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1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Doplnit fotku kondenzátu na formě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64CE-AE50-FD4E-BCE7-4D145BA5DFF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69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64CE-AE50-FD4E-BCE7-4D145BA5DFF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15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64CE-AE50-FD4E-BCE7-4D145BA5DFF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40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64CE-AE50-FD4E-BCE7-4D145BA5DFF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47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64CE-AE50-FD4E-BCE7-4D145BA5DFF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58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onfigurator.jansvoboda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voboda@jansvoboda.cz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jansvoboda.cz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B323B-BE91-8D4A-27DC-1B5F7CBB1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Helixpin</a:t>
            </a:r>
            <a:r>
              <a:rPr lang="cs-CZ" dirty="0"/>
              <a:t> – praktická výroba bez plýtvání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E3537B-9F2F-B3A9-4C83-84229E9AC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Proč je odvzdušnění čím dál důležitější</a:t>
            </a:r>
          </a:p>
        </p:txBody>
      </p:sp>
      <p:pic>
        <p:nvPicPr>
          <p:cNvPr id="4" name="image40.jpg">
            <a:extLst>
              <a:ext uri="{FF2B5EF4-FFF2-40B4-BE49-F238E27FC236}">
                <a16:creationId xmlns:a16="http://schemas.microsoft.com/office/drawing/2014/main" id="{7645D248-8D62-425A-3728-97B7B513608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713086" y="4414444"/>
            <a:ext cx="5944252" cy="19681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7977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345B4-408B-5B5C-08A0-622F1C4B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01" y="261469"/>
            <a:ext cx="8534400" cy="1507067"/>
          </a:xfrm>
        </p:spPr>
        <p:txBody>
          <a:bodyPr/>
          <a:lstStyle/>
          <a:p>
            <a:r>
              <a:rPr lang="cs-CZ" dirty="0"/>
              <a:t>Diesel efekt – co s tím?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40CAEE-72C1-A306-A527-422900958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00" y="2227730"/>
            <a:ext cx="8918063" cy="3615267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Odvzdušnění dutiny formy 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obvodovou drážkou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lamelární odvzdušnění</a:t>
            </a:r>
          </a:p>
          <a:p>
            <a:pPr lvl="1"/>
            <a:r>
              <a:rPr lang="cs-CZ" sz="2800" dirty="0" err="1">
                <a:solidFill>
                  <a:schemeClr val="tx1"/>
                </a:solidFill>
              </a:rPr>
              <a:t>Ecovent</a:t>
            </a:r>
            <a:endParaRPr lang="cs-CZ" sz="2800" dirty="0">
              <a:solidFill>
                <a:schemeClr val="tx1"/>
              </a:solidFill>
            </a:endParaRPr>
          </a:p>
          <a:p>
            <a:pPr lvl="1"/>
            <a:r>
              <a:rPr lang="cs-CZ" sz="2800" dirty="0">
                <a:solidFill>
                  <a:schemeClr val="tx1"/>
                </a:solidFill>
              </a:rPr>
              <a:t>SGD ventily</a:t>
            </a:r>
          </a:p>
          <a:p>
            <a:pPr lvl="1"/>
            <a:r>
              <a:rPr lang="cs-CZ" sz="2800" dirty="0" err="1">
                <a:solidFill>
                  <a:schemeClr val="tx1"/>
                </a:solidFill>
              </a:rPr>
              <a:t>HelixPin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Více na https://jansvoboda.cz/Odvzdusneni-c8701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95946C-DFED-D595-E845-84DB08B2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384" y="0"/>
            <a:ext cx="125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6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67B4D0A-E11A-D36B-E5FB-DFD0D51C4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34" y="404359"/>
            <a:ext cx="8878516" cy="5124903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101361C-B711-C7C7-56FB-BA029588BD3F}"/>
              </a:ext>
            </a:extLst>
          </p:cNvPr>
          <p:cNvCxnSpPr/>
          <p:nvPr/>
        </p:nvCxnSpPr>
        <p:spPr>
          <a:xfrm>
            <a:off x="5457825" y="3583781"/>
            <a:ext cx="185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2AEE2030-83F0-7CA0-EA5B-EFE54D40DBFA}"/>
              </a:ext>
            </a:extLst>
          </p:cNvPr>
          <p:cNvCxnSpPr/>
          <p:nvPr/>
        </p:nvCxnSpPr>
        <p:spPr>
          <a:xfrm>
            <a:off x="5069681" y="4341018"/>
            <a:ext cx="185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AF0E11AA-98DD-EF09-8091-3FDECC94052A}"/>
              </a:ext>
            </a:extLst>
          </p:cNvPr>
          <p:cNvCxnSpPr/>
          <p:nvPr/>
        </p:nvCxnSpPr>
        <p:spPr>
          <a:xfrm flipH="1">
            <a:off x="5226844" y="4343398"/>
            <a:ext cx="145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7D89EA7-8682-28F1-0BF7-115A9CA4C50C}"/>
              </a:ext>
            </a:extLst>
          </p:cNvPr>
          <p:cNvCxnSpPr>
            <a:cxnSpLocks/>
          </p:cNvCxnSpPr>
          <p:nvPr/>
        </p:nvCxnSpPr>
        <p:spPr>
          <a:xfrm>
            <a:off x="4924425" y="4341018"/>
            <a:ext cx="145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A13018F-EA3A-E178-4E43-2665E9FFFD7F}"/>
              </a:ext>
            </a:extLst>
          </p:cNvPr>
          <p:cNvCxnSpPr/>
          <p:nvPr/>
        </p:nvCxnSpPr>
        <p:spPr>
          <a:xfrm flipH="1">
            <a:off x="5643563" y="3581401"/>
            <a:ext cx="145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BB4978B-EDC1-DF9B-CC7F-6BC5093422D8}"/>
              </a:ext>
            </a:extLst>
          </p:cNvPr>
          <p:cNvCxnSpPr>
            <a:cxnSpLocks/>
          </p:cNvCxnSpPr>
          <p:nvPr/>
        </p:nvCxnSpPr>
        <p:spPr>
          <a:xfrm>
            <a:off x="5322094" y="3581401"/>
            <a:ext cx="145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C8A4C2-8B64-8001-FE54-8314E9ED783E}"/>
              </a:ext>
            </a:extLst>
          </p:cNvPr>
          <p:cNvSpPr txBox="1"/>
          <p:nvPr/>
        </p:nvSpPr>
        <p:spPr>
          <a:xfrm>
            <a:off x="5806778" y="3396735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5 mm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7505C7F-F509-34DC-E591-DE00BE720F0E}"/>
              </a:ext>
            </a:extLst>
          </p:cNvPr>
          <p:cNvSpPr txBox="1"/>
          <p:nvPr/>
        </p:nvSpPr>
        <p:spPr>
          <a:xfrm>
            <a:off x="5322094" y="4226056"/>
            <a:ext cx="66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4 mm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4D46BD1-BF0F-0770-E0C9-00853522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01" y="5510605"/>
            <a:ext cx="3400425" cy="12668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66D11C1-DC63-E2F3-D03F-C2EED921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520" y="713719"/>
            <a:ext cx="1466850" cy="157162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A2466A9-CA02-BBDE-0BA8-CE9C2596DDA3}"/>
              </a:ext>
            </a:extLst>
          </p:cNvPr>
          <p:cNvSpPr txBox="1"/>
          <p:nvPr/>
        </p:nvSpPr>
        <p:spPr>
          <a:xfrm>
            <a:off x="11030436" y="1946790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1,5 mm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279C4AC-AED5-FCE8-BF0E-F86CC20946BD}"/>
              </a:ext>
            </a:extLst>
          </p:cNvPr>
          <p:cNvSpPr txBox="1"/>
          <p:nvPr/>
        </p:nvSpPr>
        <p:spPr>
          <a:xfrm>
            <a:off x="9831897" y="2782144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Průřez vtoků 3,5mm</a:t>
            </a:r>
            <a:r>
              <a:rPr lang="cs-CZ" b="1" baseline="30000" dirty="0"/>
              <a:t>2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04C0E93-D4BF-C57C-C35C-55787501E983}"/>
              </a:ext>
            </a:extLst>
          </p:cNvPr>
          <p:cNvSpPr txBox="1"/>
          <p:nvPr/>
        </p:nvSpPr>
        <p:spPr>
          <a:xfrm>
            <a:off x="4617140" y="5593362"/>
            <a:ext cx="464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Průřez odvzdušnění 1,1 mm</a:t>
            </a:r>
            <a:r>
              <a:rPr lang="cs-CZ" b="1" baseline="30000" dirty="0"/>
              <a:t>2 </a:t>
            </a:r>
            <a:r>
              <a:rPr lang="cs-CZ" b="1" dirty="0"/>
              <a:t>na začátku vstřiku</a:t>
            </a:r>
          </a:p>
        </p:txBody>
      </p:sp>
      <p:sp>
        <p:nvSpPr>
          <p:cNvPr id="16" name="Oblouk 15">
            <a:extLst>
              <a:ext uri="{FF2B5EF4-FFF2-40B4-BE49-F238E27FC236}">
                <a16:creationId xmlns:a16="http://schemas.microsoft.com/office/drawing/2014/main" id="{6B505E1E-4148-638D-D422-500F7D5864ED}"/>
              </a:ext>
            </a:extLst>
          </p:cNvPr>
          <p:cNvSpPr/>
          <p:nvPr/>
        </p:nvSpPr>
        <p:spPr>
          <a:xfrm>
            <a:off x="7331980" y="1926478"/>
            <a:ext cx="427838" cy="338554"/>
          </a:xfrm>
          <a:prstGeom prst="arc">
            <a:avLst>
              <a:gd name="adj1" fmla="val 16200000"/>
              <a:gd name="adj2" fmla="val 5194332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louk 16">
            <a:extLst>
              <a:ext uri="{FF2B5EF4-FFF2-40B4-BE49-F238E27FC236}">
                <a16:creationId xmlns:a16="http://schemas.microsoft.com/office/drawing/2014/main" id="{73B952BA-2128-F977-0F87-4460F17F50EA}"/>
              </a:ext>
            </a:extLst>
          </p:cNvPr>
          <p:cNvSpPr/>
          <p:nvPr/>
        </p:nvSpPr>
        <p:spPr>
          <a:xfrm flipH="1">
            <a:off x="3331829" y="1926478"/>
            <a:ext cx="427838" cy="338554"/>
          </a:xfrm>
          <a:prstGeom prst="arc">
            <a:avLst>
              <a:gd name="adj1" fmla="val 16200000"/>
              <a:gd name="adj2" fmla="val 5194332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louk 17">
            <a:extLst>
              <a:ext uri="{FF2B5EF4-FFF2-40B4-BE49-F238E27FC236}">
                <a16:creationId xmlns:a16="http://schemas.microsoft.com/office/drawing/2014/main" id="{01914807-2B59-722B-67FE-759280A81B61}"/>
              </a:ext>
            </a:extLst>
          </p:cNvPr>
          <p:cNvSpPr/>
          <p:nvPr/>
        </p:nvSpPr>
        <p:spPr>
          <a:xfrm>
            <a:off x="7331980" y="3907929"/>
            <a:ext cx="427838" cy="338554"/>
          </a:xfrm>
          <a:prstGeom prst="arc">
            <a:avLst>
              <a:gd name="adj1" fmla="val 16200000"/>
              <a:gd name="adj2" fmla="val 5194332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louk 18">
            <a:extLst>
              <a:ext uri="{FF2B5EF4-FFF2-40B4-BE49-F238E27FC236}">
                <a16:creationId xmlns:a16="http://schemas.microsoft.com/office/drawing/2014/main" id="{6BD78947-B786-309A-383C-F8367B06AEE7}"/>
              </a:ext>
            </a:extLst>
          </p:cNvPr>
          <p:cNvSpPr/>
          <p:nvPr/>
        </p:nvSpPr>
        <p:spPr>
          <a:xfrm flipH="1">
            <a:off x="3331829" y="3907929"/>
            <a:ext cx="427838" cy="338554"/>
          </a:xfrm>
          <a:prstGeom prst="arc">
            <a:avLst>
              <a:gd name="adj1" fmla="val 16200000"/>
              <a:gd name="adj2" fmla="val 5194332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DC8A714-C5B7-16FA-ED8B-A574D07E734E}"/>
              </a:ext>
            </a:extLst>
          </p:cNvPr>
          <p:cNvSpPr txBox="1"/>
          <p:nvPr/>
        </p:nvSpPr>
        <p:spPr>
          <a:xfrm>
            <a:off x="4616944" y="5962694"/>
            <a:ext cx="50120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Zbylý průřez odvzdušnění 0,48 mm</a:t>
            </a:r>
            <a:r>
              <a:rPr lang="cs-CZ" b="1" baseline="30000" dirty="0">
                <a:solidFill>
                  <a:srgbClr val="FFFF00"/>
                </a:solidFill>
              </a:rPr>
              <a:t>2  </a:t>
            </a:r>
            <a:r>
              <a:rPr lang="cs-CZ" b="1" dirty="0">
                <a:solidFill>
                  <a:srgbClr val="FFFF00"/>
                </a:solidFill>
              </a:rPr>
              <a:t>během vstřiku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4F98A22-F46D-706B-7FCF-DE4C0301D9A0}"/>
              </a:ext>
            </a:extLst>
          </p:cNvPr>
          <p:cNvSpPr txBox="1"/>
          <p:nvPr/>
        </p:nvSpPr>
        <p:spPr>
          <a:xfrm>
            <a:off x="4617140" y="6336551"/>
            <a:ext cx="518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Zbylý průřez odvzdušnění 0,16 mm</a:t>
            </a:r>
            <a:r>
              <a:rPr lang="cs-CZ" b="1" baseline="30000" dirty="0">
                <a:solidFill>
                  <a:srgbClr val="FF0000"/>
                </a:solidFill>
              </a:rPr>
              <a:t>2  </a:t>
            </a:r>
            <a:r>
              <a:rPr lang="cs-CZ" b="1" dirty="0">
                <a:solidFill>
                  <a:srgbClr val="FF0000"/>
                </a:solidFill>
              </a:rPr>
              <a:t>ke konci vstřiku</a:t>
            </a:r>
          </a:p>
        </p:txBody>
      </p:sp>
      <p:sp>
        <p:nvSpPr>
          <p:cNvPr id="22" name="Oblouk 21">
            <a:extLst>
              <a:ext uri="{FF2B5EF4-FFF2-40B4-BE49-F238E27FC236}">
                <a16:creationId xmlns:a16="http://schemas.microsoft.com/office/drawing/2014/main" id="{A37E6EB5-6955-E515-3432-48CE017D3E1D}"/>
              </a:ext>
            </a:extLst>
          </p:cNvPr>
          <p:cNvSpPr/>
          <p:nvPr/>
        </p:nvSpPr>
        <p:spPr>
          <a:xfrm rot="18536746" flipH="1">
            <a:off x="2448121" y="2080110"/>
            <a:ext cx="426854" cy="260092"/>
          </a:xfrm>
          <a:prstGeom prst="arc">
            <a:avLst>
              <a:gd name="adj1" fmla="val 16000765"/>
              <a:gd name="adj2" fmla="val 51943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louk 22">
            <a:extLst>
              <a:ext uri="{FF2B5EF4-FFF2-40B4-BE49-F238E27FC236}">
                <a16:creationId xmlns:a16="http://schemas.microsoft.com/office/drawing/2014/main" id="{24F8C3EF-AAA2-F7FD-DE28-1429D0F731D9}"/>
              </a:ext>
            </a:extLst>
          </p:cNvPr>
          <p:cNvSpPr/>
          <p:nvPr/>
        </p:nvSpPr>
        <p:spPr>
          <a:xfrm rot="13269641" flipH="1">
            <a:off x="8251770" y="2085670"/>
            <a:ext cx="443501" cy="270394"/>
          </a:xfrm>
          <a:prstGeom prst="arc">
            <a:avLst>
              <a:gd name="adj1" fmla="val 16000765"/>
              <a:gd name="adj2" fmla="val 51943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louk 23">
            <a:extLst>
              <a:ext uri="{FF2B5EF4-FFF2-40B4-BE49-F238E27FC236}">
                <a16:creationId xmlns:a16="http://schemas.microsoft.com/office/drawing/2014/main" id="{F503BA22-6F7F-E874-092E-C4DE301F0D93}"/>
              </a:ext>
            </a:extLst>
          </p:cNvPr>
          <p:cNvSpPr/>
          <p:nvPr/>
        </p:nvSpPr>
        <p:spPr>
          <a:xfrm rot="3063254" flipH="1" flipV="1">
            <a:off x="2446487" y="3878968"/>
            <a:ext cx="426854" cy="260092"/>
          </a:xfrm>
          <a:prstGeom prst="arc">
            <a:avLst>
              <a:gd name="adj1" fmla="val 16000765"/>
              <a:gd name="adj2" fmla="val 51943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>
            <a:extLst>
              <a:ext uri="{FF2B5EF4-FFF2-40B4-BE49-F238E27FC236}">
                <a16:creationId xmlns:a16="http://schemas.microsoft.com/office/drawing/2014/main" id="{5A67E6B8-DD62-5BF2-EE8C-BED79881A9AF}"/>
              </a:ext>
            </a:extLst>
          </p:cNvPr>
          <p:cNvSpPr/>
          <p:nvPr/>
        </p:nvSpPr>
        <p:spPr>
          <a:xfrm rot="8330359" flipH="1" flipV="1">
            <a:off x="8251768" y="3846874"/>
            <a:ext cx="443501" cy="270394"/>
          </a:xfrm>
          <a:prstGeom prst="arc">
            <a:avLst>
              <a:gd name="adj1" fmla="val 16000765"/>
              <a:gd name="adj2" fmla="val 51943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35DBEB0-1682-5EAA-6793-3D0377108CC1}"/>
              </a:ext>
            </a:extLst>
          </p:cNvPr>
          <p:cNvSpPr txBox="1"/>
          <p:nvPr/>
        </p:nvSpPr>
        <p:spPr>
          <a:xfrm>
            <a:off x="1569624" y="3278176"/>
            <a:ext cx="8842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highlight>
                  <a:srgbClr val="000080"/>
                </a:highlight>
              </a:rPr>
              <a:t>POKUD dáme na koncový bod plnění </a:t>
            </a:r>
            <a:r>
              <a:rPr lang="cs-CZ" b="1" dirty="0" err="1">
                <a:highlight>
                  <a:srgbClr val="000080"/>
                </a:highlight>
              </a:rPr>
              <a:t>HelixPin</a:t>
            </a:r>
            <a:r>
              <a:rPr lang="cs-CZ" b="1" dirty="0">
                <a:highlight>
                  <a:srgbClr val="000080"/>
                </a:highlight>
              </a:rPr>
              <a:t> s průměrem 6mm</a:t>
            </a:r>
          </a:p>
          <a:p>
            <a:r>
              <a:rPr lang="cs-CZ" b="1" dirty="0">
                <a:highlight>
                  <a:srgbClr val="000080"/>
                </a:highlight>
              </a:rPr>
              <a:t>Máme zajištěný odvod spalin z dutiny o velikosti 0,36mm2 až do konce plnění</a:t>
            </a:r>
          </a:p>
        </p:txBody>
      </p:sp>
    </p:spTree>
    <p:extLst>
      <p:ext uri="{BB962C8B-B14F-4D97-AF65-F5344CB8AC3E}">
        <p14:creationId xmlns:p14="http://schemas.microsoft.com/office/powerpoint/2010/main" val="2982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FDE7CB-A0B9-4C48-80CE-B61F4F9E2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258CC7-31A5-4656-A7C5-16CBDC978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3ADF9B-28A3-4312-A210-984E680D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D75538-7D02-42CE-8091-38ED0178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A61D5E-676C-44A0-8EF0-D68EBB55F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19251D-8C13-48D6-8334-6FCBB43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8C7AE78-B569-4E9C-8EA3-8D19B0A0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Diagonal Corner Rectangle 24">
            <a:extLst>
              <a:ext uri="{FF2B5EF4-FFF2-40B4-BE49-F238E27FC236}">
                <a16:creationId xmlns:a16="http://schemas.microsoft.com/office/drawing/2014/main" id="{CC070D07-FDFC-499A-8004-94AE18EF3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ocel, žehlička, území, sloup/hůl&#10;&#10;Popis byl vytvořen automaticky">
            <a:extLst>
              <a:ext uri="{FF2B5EF4-FFF2-40B4-BE49-F238E27FC236}">
                <a16:creationId xmlns:a16="http://schemas.microsoft.com/office/drawing/2014/main" id="{CBE437A0-6684-7FAF-3638-408B618AA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4" r="21315" b="2"/>
          <a:stretch/>
        </p:blipFill>
        <p:spPr>
          <a:xfrm>
            <a:off x="789096" y="781589"/>
            <a:ext cx="5226470" cy="4955408"/>
          </a:xfrm>
          <a:custGeom>
            <a:avLst/>
            <a:gdLst/>
            <a:ahLst/>
            <a:cxnLst/>
            <a:rect l="l" t="t" r="r" b="b"/>
            <a:pathLst>
              <a:path w="5226470" h="4955408">
                <a:moveTo>
                  <a:pt x="490693" y="0"/>
                </a:moveTo>
                <a:lnTo>
                  <a:pt x="5226470" y="0"/>
                </a:lnTo>
                <a:lnTo>
                  <a:pt x="5226470" y="4955408"/>
                </a:lnTo>
                <a:lnTo>
                  <a:pt x="0" y="4955408"/>
                </a:lnTo>
                <a:lnTo>
                  <a:pt x="0" y="481549"/>
                </a:lnTo>
                <a:close/>
              </a:path>
            </a:pathLst>
          </a:custGeom>
        </p:spPr>
      </p:pic>
      <p:pic>
        <p:nvPicPr>
          <p:cNvPr id="4" name="Obrázek 3" descr="Obsah obrázku nářadí, hřebík, kov, Železářské zboží pro domácnosti&#10;&#10;Popis byl vytvořen automaticky">
            <a:extLst>
              <a:ext uri="{FF2B5EF4-FFF2-40B4-BE49-F238E27FC236}">
                <a16:creationId xmlns:a16="http://schemas.microsoft.com/office/drawing/2014/main" id="{7624B21C-C118-1741-EF4B-3B39004B4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56" r="-1" b="11900"/>
          <a:stretch/>
        </p:blipFill>
        <p:spPr>
          <a:xfrm>
            <a:off x="6176433" y="789546"/>
            <a:ext cx="5226470" cy="4955408"/>
          </a:xfrm>
          <a:custGeom>
            <a:avLst/>
            <a:gdLst/>
            <a:ahLst/>
            <a:cxnLst/>
            <a:rect l="l" t="t" r="r" b="b"/>
            <a:pathLst>
              <a:path w="5226470" h="4955408">
                <a:moveTo>
                  <a:pt x="0" y="0"/>
                </a:moveTo>
                <a:lnTo>
                  <a:pt x="5226470" y="0"/>
                </a:lnTo>
                <a:lnTo>
                  <a:pt x="5226470" y="4485508"/>
                </a:lnTo>
                <a:lnTo>
                  <a:pt x="4747647" y="4955408"/>
                </a:lnTo>
                <a:lnTo>
                  <a:pt x="0" y="49554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31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345B4-408B-5B5C-08A0-622F1C4B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01" y="261469"/>
            <a:ext cx="8534400" cy="1507067"/>
          </a:xfrm>
        </p:spPr>
        <p:txBody>
          <a:bodyPr/>
          <a:lstStyle/>
          <a:p>
            <a:r>
              <a:rPr lang="cs-CZ" dirty="0"/>
              <a:t>Proč </a:t>
            </a:r>
            <a:r>
              <a:rPr lang="cs-CZ" dirty="0" err="1"/>
              <a:t>helixpin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40CAEE-72C1-A306-A527-422900958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767" y="2122237"/>
            <a:ext cx="6855105" cy="3615267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HelixPin</a:t>
            </a:r>
            <a:r>
              <a:rPr lang="cs-CZ" dirty="0"/>
              <a:t> má patent </a:t>
            </a:r>
            <a:r>
              <a:rPr lang="cs-CZ" dirty="0" err="1"/>
              <a:t>pending</a:t>
            </a:r>
            <a:r>
              <a:rPr lang="cs-CZ" dirty="0"/>
              <a:t> unikátní šroubovicovou drážku, s definovaným průřezem.</a:t>
            </a:r>
          </a:p>
          <a:p>
            <a:pPr marL="0" indent="0">
              <a:buNone/>
            </a:pPr>
            <a:r>
              <a:rPr lang="cs-CZ" dirty="0"/>
              <a:t>Díky tomu má místo kudy jsou odváděny těkavé látky z aditiv </a:t>
            </a:r>
            <a:r>
              <a:rPr lang="cs-CZ" b="1" dirty="0">
                <a:solidFill>
                  <a:schemeClr val="tx1"/>
                </a:solidFill>
              </a:rPr>
              <a:t>samočistící schopnost</a:t>
            </a:r>
            <a:r>
              <a:rPr lang="cs-CZ" dirty="0"/>
              <a:t> a </a:t>
            </a:r>
            <a:r>
              <a:rPr lang="cs-CZ" b="1" dirty="0">
                <a:solidFill>
                  <a:schemeClr val="tx1"/>
                </a:solidFill>
              </a:rPr>
              <a:t>zamezuje tak usazování kondenzátů</a:t>
            </a:r>
            <a:r>
              <a:rPr lang="cs-CZ" dirty="0"/>
              <a:t> z aditiv, maziv a nečistot z okolí.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Objednávejte na </a:t>
            </a:r>
            <a:r>
              <a:rPr lang="cs-CZ" dirty="0">
                <a:solidFill>
                  <a:srgbClr val="002060"/>
                </a:solidFill>
              </a:rPr>
              <a:t>https://konfigurator.jansvoboda.cz/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6CE617-74DF-5EBB-00E7-A497930D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1" y="223196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61BBE94-C95E-0C69-6E2F-6CBCACC1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384" y="0"/>
            <a:ext cx="125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7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904821A-22A8-1E0E-E007-9337C106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dirty="0" err="1"/>
              <a:t>Odzdušnění</a:t>
            </a:r>
            <a:r>
              <a:rPr lang="cs-CZ" dirty="0"/>
              <a:t> - </a:t>
            </a:r>
            <a:r>
              <a:rPr lang="cs-CZ" dirty="0" err="1"/>
              <a:t>helixpin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4F8DC5C-9460-FC08-94D8-D60378F0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49" y="2139033"/>
            <a:ext cx="4621489" cy="82075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3"/>
              </a:rPr>
              <a:t>https://konfigurator.jansvoboda.cz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92E5F1D-575C-4CF6-30F0-DA3BA08896CE}"/>
              </a:ext>
            </a:extLst>
          </p:cNvPr>
          <p:cNvSpPr txBox="1"/>
          <p:nvPr/>
        </p:nvSpPr>
        <p:spPr>
          <a:xfrm>
            <a:off x="5181186" y="1779687"/>
            <a:ext cx="67786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Velmi jednoduchá aplikace jak primární nasazení, tak i dodateční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Zvýšený odvod vzduchu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Široké možnosti aplikace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Možnost aplikovat do tvarové dutiny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Velká možnost výběru průměru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Jednodušší dodatečná montáž (stačí nahradit vyhazovač)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Samomazný systém (není nutné mazat)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Odolný vůči mazání i přemazání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Odolný vůči konzervaci forem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Samočistící efekt speciálně navržené spirálové drážky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Nevyžaduje zpětný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profuk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vzduchem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HELIX nevyžaduje speciálně zaškolenou údržbu a je odolný vůči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nestandardnímu, drsnému zacházení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Vhodný na všechny materiály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 míra tvarové přizpůsobitelnosti, nebo aplikaci na vysoké úhly dělících rovin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15678F-3B45-A2C1-3292-369FD64167EA}"/>
              </a:ext>
            </a:extLst>
          </p:cNvPr>
          <p:cNvSpPr txBox="1"/>
          <p:nvPr/>
        </p:nvSpPr>
        <p:spPr>
          <a:xfrm>
            <a:off x="549581" y="3898210"/>
            <a:ext cx="44108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 odolnost vůči opotřebení,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vynikající odolnost vůči odírání a zadírání,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zlepšení odolnosti vůči únavě až o 120 %,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znatelně vyšší odolnost vůči korozi,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dobrá povrchová úprava,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zanedbatelná deformace tvaru,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předvídatelná charakteristika nabývání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5722351-2D06-4C11-DBC4-511A79953719}"/>
              </a:ext>
            </a:extLst>
          </p:cNvPr>
          <p:cNvSpPr txBox="1"/>
          <p:nvPr/>
        </p:nvSpPr>
        <p:spPr>
          <a:xfrm>
            <a:off x="685801" y="3305204"/>
            <a:ext cx="364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TŘÍVRSTVÁ ARCHITEKTURA POVLAKU</a:t>
            </a:r>
          </a:p>
        </p:txBody>
      </p:sp>
    </p:spTree>
    <p:extLst>
      <p:ext uri="{BB962C8B-B14F-4D97-AF65-F5344CB8AC3E}">
        <p14:creationId xmlns:p14="http://schemas.microsoft.com/office/powerpoint/2010/main" val="1563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9E7E2C-99BE-DBCB-9F97-C03A02DD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17594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Proč</a:t>
            </a:r>
            <a:r>
              <a:rPr lang="en-US" sz="4800" dirty="0"/>
              <a:t> HELIX pin?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E76EE-6ECF-0A1F-3A66-B4F3197E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322" y="3235854"/>
            <a:ext cx="6167930" cy="235373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800" b="1" dirty="0" err="1">
                <a:solidFill>
                  <a:schemeClr val="tx1"/>
                </a:solidFill>
              </a:rPr>
              <a:t>Více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výroby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 err="1">
                <a:solidFill>
                  <a:schemeClr val="tx1"/>
                </a:solidFill>
              </a:rPr>
              <a:t>méně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udržby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 err="1">
                <a:solidFill>
                  <a:schemeClr val="tx1"/>
                </a:solidFill>
              </a:rPr>
              <a:t>více</a:t>
            </a:r>
            <a:r>
              <a:rPr lang="en-US" sz="4800" b="1" dirty="0">
                <a:solidFill>
                  <a:schemeClr val="tx1"/>
                </a:solidFill>
              </a:rPr>
              <a:t> ZISKU</a:t>
            </a:r>
          </a:p>
        </p:txBody>
      </p:sp>
      <p:pic>
        <p:nvPicPr>
          <p:cNvPr id="29" name="Picture 4" descr="Čísla z burzy cenných papírů">
            <a:extLst>
              <a:ext uri="{FF2B5EF4-FFF2-40B4-BE49-F238E27FC236}">
                <a16:creationId xmlns:a16="http://schemas.microsoft.com/office/drawing/2014/main" id="{B1F3776A-550C-5F33-46B3-8C81796DE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1" r="26679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ABFA54CF-AE0A-50EB-3C8A-0D4C3DD23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384" y="0"/>
            <a:ext cx="125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0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CE993-E0D6-5D39-9B81-079687DC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5" name="Obrázek 4" descr="Obsah obrázku Lidská tvář, osoba, úsměv, portrét&#10;&#10;Popis byl vytvořen automaticky">
            <a:extLst>
              <a:ext uri="{FF2B5EF4-FFF2-40B4-BE49-F238E27FC236}">
                <a16:creationId xmlns:a16="http://schemas.microsoft.com/office/drawing/2014/main" id="{9994A210-CB4C-CB36-081E-83B34111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634" y="455939"/>
            <a:ext cx="2366669" cy="316024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49476F-CC28-D386-C23B-C927E11F2C4F}"/>
              </a:ext>
            </a:extLst>
          </p:cNvPr>
          <p:cNvSpPr txBox="1"/>
          <p:nvPr/>
        </p:nvSpPr>
        <p:spPr>
          <a:xfrm>
            <a:off x="7706018" y="3731741"/>
            <a:ext cx="3978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Jan Svoboda</a:t>
            </a:r>
          </a:p>
          <a:p>
            <a:r>
              <a:rPr lang="cs-CZ" sz="2400" dirty="0">
                <a:hlinkClick r:id="rId3"/>
              </a:rPr>
              <a:t>svoboda@jansvoboda.cz</a:t>
            </a:r>
            <a:endParaRPr lang="cs-CZ" sz="2400" dirty="0"/>
          </a:p>
          <a:p>
            <a:r>
              <a:rPr lang="cs-CZ" sz="2400" dirty="0"/>
              <a:t>00420 724 286 611</a:t>
            </a:r>
          </a:p>
          <a:p>
            <a:endParaRPr lang="cs-CZ" sz="2400" dirty="0"/>
          </a:p>
          <a:p>
            <a:r>
              <a:rPr lang="cs-CZ" sz="2400" dirty="0">
                <a:hlinkClick r:id="rId4"/>
              </a:rPr>
              <a:t>www.jansvoboda.cz</a:t>
            </a:r>
            <a:endParaRPr lang="cs-CZ" sz="2400" dirty="0"/>
          </a:p>
          <a:p>
            <a:r>
              <a:rPr lang="cs-CZ" sz="2400" dirty="0" err="1"/>
              <a:t>www.kvalitnivystrik.cz</a:t>
            </a:r>
            <a:endParaRPr lang="cs-CZ" sz="2400" dirty="0"/>
          </a:p>
        </p:txBody>
      </p:sp>
      <p:pic>
        <p:nvPicPr>
          <p:cNvPr id="7" name="image40.jpg">
            <a:extLst>
              <a:ext uri="{FF2B5EF4-FFF2-40B4-BE49-F238E27FC236}">
                <a16:creationId xmlns:a16="http://schemas.microsoft.com/office/drawing/2014/main" id="{6A630A8D-BCF9-8623-A172-FADFDE0BAC4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23248" y="548150"/>
            <a:ext cx="5944252" cy="19681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4270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7509D-98FD-50F6-4D90-BA3F1A2A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334814"/>
            <a:ext cx="4875761" cy="295338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Mazadla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Plastifikátory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Retardéry hoření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Plnidla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Antioxidanty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UV stabilizátory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Antimikrobiální přísady 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Vazebná činidla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AE4432-078B-5BC0-B14F-16F80BFA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7858" y="274158"/>
            <a:ext cx="2942389" cy="244618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12698C7-46D2-D07B-6EB2-BA9D06A1BA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8439" y="417904"/>
            <a:ext cx="2419350" cy="2381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D76580-AAB1-8A75-A12D-79004CBED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905041" y="4918348"/>
            <a:ext cx="5181600" cy="12096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70FC4B8-A2DD-3221-4E07-225A79EE9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5838" y="4313511"/>
            <a:ext cx="2563545" cy="19477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FEB69A-653A-CA1B-A6A1-A7223FB225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2990" y="2588947"/>
            <a:ext cx="2418565" cy="213448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7270A99-824E-A4D8-9067-712DB224921E}"/>
              </a:ext>
            </a:extLst>
          </p:cNvPr>
          <p:cNvSpPr txBox="1"/>
          <p:nvPr/>
        </p:nvSpPr>
        <p:spPr>
          <a:xfrm>
            <a:off x="1507706" y="850920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/>
              <a:t>Dochází k MODIFIKACÍM materiálů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D86BE20-42CD-1437-10D6-FE1D98373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8013" y="4373854"/>
            <a:ext cx="9308518" cy="13686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667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345B4-408B-5B5C-08A0-622F1C4B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01" y="261469"/>
            <a:ext cx="8534400" cy="1507067"/>
          </a:xfrm>
        </p:spPr>
        <p:txBody>
          <a:bodyPr/>
          <a:lstStyle/>
          <a:p>
            <a:r>
              <a:rPr lang="cs-CZ" dirty="0"/>
              <a:t>Proč </a:t>
            </a:r>
            <a:r>
              <a:rPr lang="cs-CZ" dirty="0" err="1"/>
              <a:t>helixpin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40CAEE-72C1-A306-A527-422900958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01" y="1474198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Už asi dvě desetiletí nebyl vynalezen nový technický plast</a:t>
            </a:r>
            <a:r>
              <a:rPr lang="cs-CZ" sz="2400" b="1" dirty="0"/>
              <a:t>. Dochází jen k modifikacím.</a:t>
            </a:r>
            <a:endParaRPr lang="cs-CZ" b="1" dirty="0"/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- plniva (skelná vlákna, </a:t>
            </a:r>
            <a:r>
              <a:rPr lang="cs-CZ" dirty="0" err="1">
                <a:solidFill>
                  <a:schemeClr val="tx1"/>
                </a:solidFill>
              </a:rPr>
              <a:t>kevral</a:t>
            </a:r>
            <a:r>
              <a:rPr lang="cs-CZ" dirty="0">
                <a:solidFill>
                  <a:schemeClr val="tx1"/>
                </a:solidFill>
              </a:rPr>
              <a:t>, aramid, minerální a jiná plniva)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- slitiny polymerů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- očkování polymerů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dirty="0" err="1">
                <a:solidFill>
                  <a:schemeClr val="tx1"/>
                </a:solidFill>
              </a:rPr>
              <a:t>aditivace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435BF2-E2B5-9D03-1DB0-D641E457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384" y="0"/>
            <a:ext cx="125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345B4-408B-5B5C-08A0-622F1C4B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01" y="261469"/>
            <a:ext cx="8534400" cy="1507067"/>
          </a:xfrm>
        </p:spPr>
        <p:txBody>
          <a:bodyPr/>
          <a:lstStyle/>
          <a:p>
            <a:r>
              <a:rPr lang="cs-CZ" dirty="0"/>
              <a:t>Proč </a:t>
            </a:r>
            <a:r>
              <a:rPr lang="cs-CZ" dirty="0" err="1"/>
              <a:t>helixpin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40CAEE-72C1-A306-A527-422900958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01" y="1725751"/>
            <a:ext cx="8534400" cy="69834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Co jsou aditiva do plastů?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52D18A-1EBE-BC94-32B6-1A05D18F540F}"/>
              </a:ext>
            </a:extLst>
          </p:cNvPr>
          <p:cNvSpPr txBox="1"/>
          <p:nvPr/>
        </p:nvSpPr>
        <p:spPr>
          <a:xfrm>
            <a:off x="738001" y="2688053"/>
            <a:ext cx="10068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Jsou to organické sloučeniny nejčastěji na bázi vosků, vyšších mastných kyselin a esterů. </a:t>
            </a:r>
          </a:p>
          <a:p>
            <a:r>
              <a:rPr lang="cs-CZ" dirty="0">
                <a:solidFill>
                  <a:srgbClr val="002060"/>
                </a:solidFill>
              </a:rPr>
              <a:t>Mají za úkol zlepšit zpracovatelnost polymerů, jejich lepší kompatibilitu s přidanými plnivy,</a:t>
            </a:r>
          </a:p>
          <a:p>
            <a:r>
              <a:rPr lang="cs-CZ" dirty="0">
                <a:solidFill>
                  <a:srgbClr val="002060"/>
                </a:solidFill>
              </a:rPr>
              <a:t> nebo jinými polymery a zlepšení vlastností polymerů.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BD860A3-7D1B-FB05-DC02-C032480ABD3C}"/>
              </a:ext>
            </a:extLst>
          </p:cNvPr>
          <p:cNvSpPr txBox="1"/>
          <p:nvPr/>
        </p:nvSpPr>
        <p:spPr>
          <a:xfrm>
            <a:off x="1048512" y="4095626"/>
            <a:ext cx="92656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Mají většinou relativně nízký bod tání v rozmezí cca 40-150°C.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To znamená, že mají také nízký bod tuhnutí.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EACC8D-6D18-303F-0F46-A7FA70C02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384" y="0"/>
            <a:ext cx="125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345B4-408B-5B5C-08A0-622F1C4B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01" y="261469"/>
            <a:ext cx="8534400" cy="1507067"/>
          </a:xfrm>
        </p:spPr>
        <p:txBody>
          <a:bodyPr/>
          <a:lstStyle/>
          <a:p>
            <a:r>
              <a:rPr lang="cs-CZ" dirty="0"/>
              <a:t>Proč </a:t>
            </a:r>
            <a:r>
              <a:rPr lang="cs-CZ" dirty="0" err="1"/>
              <a:t>helixpin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40CAEE-72C1-A306-A527-422900958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01" y="2227730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Plastová tavenina má při vstupu do dutiny formy teplotu cca 200°C. Při této teplotě je většina aditiv v kapalném stavu a to znamená, že </a:t>
            </a:r>
            <a:r>
              <a:rPr lang="cs-CZ" b="1" dirty="0"/>
              <a:t>před čelem taveniny v dutině formy </a:t>
            </a:r>
            <a:r>
              <a:rPr lang="cs-CZ" dirty="0"/>
              <a:t>je nejen vzduch, ale také </a:t>
            </a:r>
            <a:r>
              <a:rPr lang="cs-CZ" b="1" dirty="0"/>
              <a:t>těkavé látky z aditiv v plynném stavu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Dutina formy má teplotu typicky 60-120°C.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Při této teplotě budou těkavé podíly aditiv kondenzovat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typicky v místech, kudy by měl vzduch z dutiny formy unikat.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505A8A-0010-5CA1-663B-6BDFF02B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384" y="0"/>
            <a:ext cx="125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7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CE345B4-408B-5B5C-08A0-622F1C4B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540" y="1052522"/>
            <a:ext cx="3043896" cy="324861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Diesel efekt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9C56A6B-717F-2414-7F43-9F9A272A5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839691"/>
              </p:ext>
            </p:extLst>
          </p:nvPr>
        </p:nvGraphicFramePr>
        <p:xfrm>
          <a:off x="940645" y="941424"/>
          <a:ext cx="6190459" cy="523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5F17966-62B7-8F6A-B090-5713977511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7384" y="0"/>
            <a:ext cx="125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6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CE345B4-408B-5B5C-08A0-622F1C4B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37" y="968448"/>
            <a:ext cx="3043896" cy="324861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Diesel efekt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30867C0-8BF1-52CB-3B47-52DC2AC78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525118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2E20D153-6F19-3220-B8CA-C0B0FBB2F1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7384" y="0"/>
            <a:ext cx="125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1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E345B4-408B-5B5C-08A0-622F1C4B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>
            <a:normAutofit/>
          </a:bodyPr>
          <a:lstStyle/>
          <a:p>
            <a:r>
              <a:rPr lang="cs-CZ" dirty="0"/>
              <a:t>Diesel efekt</a:t>
            </a:r>
          </a:p>
        </p:txBody>
      </p:sp>
      <p:pic>
        <p:nvPicPr>
          <p:cNvPr id="5" name="Picture 4" descr="Exploze shluku bílých prašných částic na černém pozadí">
            <a:extLst>
              <a:ext uri="{FF2B5EF4-FFF2-40B4-BE49-F238E27FC236}">
                <a16:creationId xmlns:a16="http://schemas.microsoft.com/office/drawing/2014/main" id="{EC590EBC-8300-FE57-D347-C7575ACB0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10" r="3709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40CAEE-72C1-A306-A527-422900958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323" y="708660"/>
            <a:ext cx="7161340" cy="1935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pV</a:t>
            </a:r>
            <a:r>
              <a:rPr lang="cs-CZ" dirty="0"/>
              <a:t>/T=</a:t>
            </a:r>
            <a:r>
              <a:rPr lang="cs-CZ" dirty="0" err="1"/>
              <a:t>nR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dirty="0"/>
              <a:t>Pokud víme, že tato </a:t>
            </a:r>
            <a:r>
              <a:rPr lang="cs-CZ" dirty="0">
                <a:solidFill>
                  <a:schemeClr val="tx1"/>
                </a:solidFill>
              </a:rPr>
              <a:t>kombinace p, V a T je konstantní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70C90307-AECD-FEE0-C61F-DEA2346336E0}"/>
              </a:ext>
            </a:extLst>
          </p:cNvPr>
          <p:cNvSpPr txBox="1">
            <a:spLocks/>
          </p:cNvSpPr>
          <p:nvPr/>
        </p:nvSpPr>
        <p:spPr>
          <a:xfrm>
            <a:off x="3766765" y="2630967"/>
            <a:ext cx="7161340" cy="1935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TEDY …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zmenšíme-li objem, potom vzroste tlak a teplota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Dutinu formy si můžeme představit jako válec a taveninu plastu jako píst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BD27F1-B26F-D5BC-3DDD-60985EFE7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7384" y="0"/>
            <a:ext cx="125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0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E9F8AD66-CC09-4C8D-94EE-932C3785B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EE364623-3F66-4AAD-94F8-C053CD4F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07E37E17-44F9-4E44-8F2F-0E873C68E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DD327A4D-ADCE-482F-9F55-3B64D197A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E600A8AB-CDF2-4E93-92C8-2CCB8230B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3F8EE76C-974C-43A5-806B-47687FCB9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F409961F-FE0F-40B4-A424-66D664946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6EAA4A-56F2-93FF-CFC6-D8F243F9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Diesel </a:t>
            </a:r>
            <a:r>
              <a:rPr lang="en-US" sz="3200" dirty="0" err="1"/>
              <a:t>efekt</a:t>
            </a:r>
            <a:endParaRPr lang="en-US" sz="3200" dirty="0"/>
          </a:p>
        </p:txBody>
      </p:sp>
      <p:sp>
        <p:nvSpPr>
          <p:cNvPr id="1040" name="Snip Diagonal Corner Rectangle 24">
            <a:extLst>
              <a:ext uri="{FF2B5EF4-FFF2-40B4-BE49-F238E27FC236}">
                <a16:creationId xmlns:a16="http://schemas.microsoft.com/office/drawing/2014/main" id="{4A2B78EC-086E-4848-A485-F505B4AE3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2" name="Freeform 20">
            <a:extLst>
              <a:ext uri="{FF2B5EF4-FFF2-40B4-BE49-F238E27FC236}">
                <a16:creationId xmlns:a16="http://schemas.microsoft.com/office/drawing/2014/main" id="{B39DE53F-9AA0-43A4-B7CA-23012F1D3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139" y="789478"/>
            <a:ext cx="2492252" cy="1859119"/>
          </a:xfrm>
          <a:custGeom>
            <a:avLst/>
            <a:gdLst>
              <a:gd name="connsiteX0" fmla="*/ 474471 w 2492252"/>
              <a:gd name="connsiteY0" fmla="*/ 0 h 1859119"/>
              <a:gd name="connsiteX1" fmla="*/ 2492252 w 2492252"/>
              <a:gd name="connsiteY1" fmla="*/ 0 h 1859119"/>
              <a:gd name="connsiteX2" fmla="*/ 2492252 w 2492252"/>
              <a:gd name="connsiteY2" fmla="*/ 1859119 h 1859119"/>
              <a:gd name="connsiteX3" fmla="*/ 0 w 2492252"/>
              <a:gd name="connsiteY3" fmla="*/ 1859119 h 1859119"/>
              <a:gd name="connsiteX4" fmla="*/ 0 w 2492252"/>
              <a:gd name="connsiteY4" fmla="*/ 474471 h 185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2252" h="1859119">
                <a:moveTo>
                  <a:pt x="474471" y="0"/>
                </a:moveTo>
                <a:lnTo>
                  <a:pt x="2492252" y="0"/>
                </a:lnTo>
                <a:lnTo>
                  <a:pt x="2492252" y="1859119"/>
                </a:lnTo>
                <a:lnTo>
                  <a:pt x="0" y="1859119"/>
                </a:lnTo>
                <a:lnTo>
                  <a:pt x="0" y="4744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Pístové+dmýchadla">
            <a:extLst>
              <a:ext uri="{FF2B5EF4-FFF2-40B4-BE49-F238E27FC236}">
                <a16:creationId xmlns:a16="http://schemas.microsoft.com/office/drawing/2014/main" id="{47537485-6C2E-B2F8-3EF1-609E83BC513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13795"/>
          <a:stretch>
            <a:fillRect/>
          </a:stretch>
        </p:blipFill>
        <p:spPr bwMode="auto">
          <a:xfrm>
            <a:off x="980224" y="2777066"/>
            <a:ext cx="2128081" cy="29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bsah obrázku design&#10;&#10;Popis byl vytvořen automaticky">
            <a:extLst>
              <a:ext uri="{FF2B5EF4-FFF2-40B4-BE49-F238E27FC236}">
                <a16:creationId xmlns:a16="http://schemas.microsoft.com/office/drawing/2014/main" id="{44B646BF-53AB-AFBF-73E1-E7395AC3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8039" y="789479"/>
            <a:ext cx="2084466" cy="31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4" name="Freeform 21">
            <a:extLst>
              <a:ext uri="{FF2B5EF4-FFF2-40B4-BE49-F238E27FC236}">
                <a16:creationId xmlns:a16="http://schemas.microsoft.com/office/drawing/2014/main" id="{86BF6F1A-CE7B-4848-B6C1-4CD119BB4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529" y="4074131"/>
            <a:ext cx="2151487" cy="1668032"/>
          </a:xfrm>
          <a:custGeom>
            <a:avLst/>
            <a:gdLst>
              <a:gd name="connsiteX0" fmla="*/ 0 w 2151487"/>
              <a:gd name="connsiteY0" fmla="*/ 0 h 1668032"/>
              <a:gd name="connsiteX1" fmla="*/ 2151487 w 2151487"/>
              <a:gd name="connsiteY1" fmla="*/ 0 h 1668032"/>
              <a:gd name="connsiteX2" fmla="*/ 2151487 w 2151487"/>
              <a:gd name="connsiteY2" fmla="*/ 1190204 h 1668032"/>
              <a:gd name="connsiteX3" fmla="*/ 1673659 w 2151487"/>
              <a:gd name="connsiteY3" fmla="*/ 1668032 h 1668032"/>
              <a:gd name="connsiteX4" fmla="*/ 0 w 2151487"/>
              <a:gd name="connsiteY4" fmla="*/ 1668032 h 16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487" h="1668032">
                <a:moveTo>
                  <a:pt x="0" y="0"/>
                </a:moveTo>
                <a:lnTo>
                  <a:pt x="2151487" y="0"/>
                </a:lnTo>
                <a:lnTo>
                  <a:pt x="2151487" y="1190204"/>
                </a:lnTo>
                <a:lnTo>
                  <a:pt x="1673659" y="1668032"/>
                </a:lnTo>
                <a:lnTo>
                  <a:pt x="0" y="16680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B949CE-4EAA-3930-038D-D7B6EFD9E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8" y="685800"/>
            <a:ext cx="4819653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stlačení</a:t>
            </a:r>
            <a:r>
              <a:rPr lang="en-US" dirty="0"/>
              <a:t> </a:t>
            </a:r>
            <a:r>
              <a:rPr lang="en-US" dirty="0" err="1"/>
              <a:t>plynu</a:t>
            </a:r>
            <a:r>
              <a:rPr lang="en-US" dirty="0"/>
              <a:t> </a:t>
            </a:r>
            <a:r>
              <a:rPr lang="en-US" dirty="0" err="1"/>
              <a:t>dojde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zvýšení</a:t>
            </a:r>
            <a:r>
              <a:rPr lang="en-US" dirty="0"/>
              <a:t> </a:t>
            </a:r>
            <a:r>
              <a:rPr lang="en-US" dirty="0" err="1"/>
              <a:t>teploty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Může</a:t>
            </a:r>
            <a:r>
              <a:rPr lang="en-US" dirty="0"/>
              <a:t> to </a:t>
            </a:r>
            <a:r>
              <a:rPr lang="en-US" dirty="0" err="1"/>
              <a:t>být</a:t>
            </a:r>
            <a:r>
              <a:rPr lang="en-US" dirty="0"/>
              <a:t> v </a:t>
            </a:r>
            <a:r>
              <a:rPr lang="en-US" dirty="0" err="1"/>
              <a:t>řádu</a:t>
            </a:r>
            <a:r>
              <a:rPr lang="en-US" dirty="0"/>
              <a:t> </a:t>
            </a:r>
            <a:r>
              <a:rPr lang="en-US" dirty="0" err="1"/>
              <a:t>stovek</a:t>
            </a:r>
            <a:r>
              <a:rPr lang="en-US" dirty="0"/>
              <a:t> °C.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/>
              <a:t>I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nedojde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spálení</a:t>
            </a:r>
            <a:r>
              <a:rPr lang="en-US" dirty="0"/>
              <a:t> </a:t>
            </a:r>
            <a:r>
              <a:rPr lang="en-US" dirty="0" err="1"/>
              <a:t>plastu</a:t>
            </a:r>
            <a:r>
              <a:rPr lang="en-US" dirty="0"/>
              <a:t>, </a:t>
            </a:r>
            <a:r>
              <a:rPr lang="en-US" dirty="0" err="1"/>
              <a:t>každopádně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k </a:t>
            </a:r>
            <a:r>
              <a:rPr lang="en-US" dirty="0" err="1"/>
              <a:t>cyklickému</a:t>
            </a:r>
            <a:r>
              <a:rPr lang="en-US" dirty="0"/>
              <a:t> </a:t>
            </a:r>
            <a:r>
              <a:rPr lang="en-US" dirty="0" err="1"/>
              <a:t>tepelnému</a:t>
            </a:r>
            <a:r>
              <a:rPr lang="en-US" dirty="0"/>
              <a:t> </a:t>
            </a:r>
            <a:r>
              <a:rPr lang="en-US" dirty="0" err="1"/>
              <a:t>namáhání</a:t>
            </a:r>
            <a:r>
              <a:rPr lang="en-US" dirty="0"/>
              <a:t> </a:t>
            </a:r>
            <a:r>
              <a:rPr lang="en-US" dirty="0" err="1"/>
              <a:t>dutiny</a:t>
            </a:r>
            <a:r>
              <a:rPr lang="en-US" dirty="0"/>
              <a:t> </a:t>
            </a:r>
            <a:r>
              <a:rPr lang="en-US" dirty="0" err="1"/>
              <a:t>formy</a:t>
            </a:r>
            <a:r>
              <a:rPr lang="en-US" dirty="0"/>
              <a:t>.</a:t>
            </a:r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AB79A9AE-4627-4D14-96A2-AAF687FD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C541160A-79BC-42BF-9E3C-0FF21B264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0D6973F7-8CE4-4FA4-A7F4-D3B6C783F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AEC7F4DB-B907-4392-A946-F5B79C76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62131B63-144C-4D22-BD39-750FE6E0D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9146E55F-C10C-45AE-9FA8-3007E4C32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ál 4">
            <a:extLst>
              <a:ext uri="{FF2B5EF4-FFF2-40B4-BE49-F238E27FC236}">
                <a16:creationId xmlns:a16="http://schemas.microsoft.com/office/drawing/2014/main" id="{11FDF975-2F64-43B8-CAEB-2F636A3B0FBE}"/>
              </a:ext>
            </a:extLst>
          </p:cNvPr>
          <p:cNvSpPr/>
          <p:nvPr/>
        </p:nvSpPr>
        <p:spPr>
          <a:xfrm>
            <a:off x="1571223" y="3190344"/>
            <a:ext cx="1081825" cy="68580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D27B881-1FC7-1A52-F62D-68E15F85968D}"/>
              </a:ext>
            </a:extLst>
          </p:cNvPr>
          <p:cNvSpPr/>
          <p:nvPr/>
        </p:nvSpPr>
        <p:spPr>
          <a:xfrm>
            <a:off x="3918736" y="1661625"/>
            <a:ext cx="1081825" cy="68580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6D43F9E-9E9B-8219-234E-14ACDF24B4DE}"/>
              </a:ext>
            </a:extLst>
          </p:cNvPr>
          <p:cNvSpPr txBox="1"/>
          <p:nvPr/>
        </p:nvSpPr>
        <p:spPr>
          <a:xfrm>
            <a:off x="951140" y="1497209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Cyklické stlačování</a:t>
            </a:r>
          </a:p>
          <a:p>
            <a:r>
              <a:rPr lang="cs-CZ" sz="1200" dirty="0"/>
              <a:t>Vzduchu v dutině</a:t>
            </a:r>
          </a:p>
          <a:p>
            <a:r>
              <a:rPr lang="cs-CZ" sz="1200" dirty="0"/>
              <a:t>(s občasným výbuchem </a:t>
            </a:r>
            <a:r>
              <a:rPr lang="cs-CZ" sz="1200" dirty="0">
                <a:sym typeface="Wingdings" pitchFamily="2" charset="2"/>
              </a:rPr>
              <a:t> )</a:t>
            </a:r>
            <a:endParaRPr lang="cs-CZ" sz="1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F23DAD0-75B5-F1FF-B49D-E972144F4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7384" y="0"/>
            <a:ext cx="125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40143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9432</TotalTime>
  <Words>690</Words>
  <Application>Microsoft Office PowerPoint</Application>
  <PresentationFormat>Širokoúhlá obrazovka</PresentationFormat>
  <Paragraphs>114</Paragraphs>
  <Slides>16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Aptos</vt:lpstr>
      <vt:lpstr>Calibri</vt:lpstr>
      <vt:lpstr>Century Gothic</vt:lpstr>
      <vt:lpstr>Times New Roman</vt:lpstr>
      <vt:lpstr>Wingdings 3</vt:lpstr>
      <vt:lpstr>Řez</vt:lpstr>
      <vt:lpstr>Helixpin – praktická výroba bez plýtvání </vt:lpstr>
      <vt:lpstr>Mazadla Plastifikátory Retardéry hoření Plnidla Antioxidanty UV stabilizátory Antimikrobiální přísady  Vazebná činidla </vt:lpstr>
      <vt:lpstr>Proč helixpin?</vt:lpstr>
      <vt:lpstr>Proč helixpin?</vt:lpstr>
      <vt:lpstr>Proč helixpin?</vt:lpstr>
      <vt:lpstr>Diesel efekt</vt:lpstr>
      <vt:lpstr>Diesel efekt</vt:lpstr>
      <vt:lpstr>Diesel efekt</vt:lpstr>
      <vt:lpstr>Diesel efekt</vt:lpstr>
      <vt:lpstr>Diesel efekt – co s tím?</vt:lpstr>
      <vt:lpstr>Prezentace aplikace PowerPoint</vt:lpstr>
      <vt:lpstr>Prezentace aplikace PowerPoint</vt:lpstr>
      <vt:lpstr>Proč helixpin?</vt:lpstr>
      <vt:lpstr>Odzdušnění - helixpin</vt:lpstr>
      <vt:lpstr>Proč HELIX pin?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Helix – Odvzdušňovací vahazovač </dc:title>
  <dc:creator>Jan Svoboda</dc:creator>
  <cp:lastModifiedBy>Petr Večeře</cp:lastModifiedBy>
  <cp:revision>22</cp:revision>
  <dcterms:created xsi:type="dcterms:W3CDTF">2024-01-02T09:15:03Z</dcterms:created>
  <dcterms:modified xsi:type="dcterms:W3CDTF">2024-04-29T11:31:12Z</dcterms:modified>
</cp:coreProperties>
</file>